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7"/>
  </p:notesMasterIdLst>
  <p:sldIdLst>
    <p:sldId id="258" r:id="rId3"/>
    <p:sldId id="278" r:id="rId4"/>
    <p:sldId id="276" r:id="rId5"/>
    <p:sldId id="27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 autoAdjust="0"/>
    <p:restoredTop sz="91993" autoAdjust="0"/>
  </p:normalViewPr>
  <p:slideViewPr>
    <p:cSldViewPr snapToGrid="0">
      <p:cViewPr varScale="1">
        <p:scale>
          <a:sx n="87" d="100"/>
          <a:sy n="87" d="100"/>
        </p:scale>
        <p:origin x="4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Tabelle1!$A$2:$A$28</cx:f>
        <cx:lvl ptCount="27">
          <cx:pt idx="0">Schokolade</cx:pt>
          <cx:pt idx="1">Schokolade</cx:pt>
          <cx:pt idx="2">Schokolade</cx:pt>
          <cx:pt idx="3">Frucht</cx:pt>
          <cx:pt idx="4">Frucht</cx:pt>
          <cx:pt idx="5">Frucht</cx:pt>
          <cx:pt idx="6">Karamel</cx:pt>
          <cx:pt idx="7">Karamel</cx:pt>
          <cx:pt idx="8">Karamel</cx:pt>
          <cx:pt idx="9">Nuss</cx:pt>
          <cx:pt idx="10">Nuss</cx:pt>
          <cx:pt idx="11">Nuss</cx:pt>
          <cx:pt idx="12">Nougat</cx:pt>
          <cx:pt idx="13">Nougat</cx:pt>
          <cx:pt idx="14">Nougat</cx:pt>
          <cx:pt idx="15">Keksartig</cx:pt>
          <cx:pt idx="16">Keksartig</cx:pt>
          <cx:pt idx="17">Keksartig</cx:pt>
          <cx:pt idx="18">Hart</cx:pt>
          <cx:pt idx="19">Hart</cx:pt>
          <cx:pt idx="20">Hart</cx:pt>
          <cx:pt idx="21">Riegel</cx:pt>
          <cx:pt idx="22">Riegel</cx:pt>
          <cx:pt idx="23">Riegel</cx:pt>
          <cx:pt idx="24">Mehrteilig</cx:pt>
          <cx:pt idx="25">Mehrteilig</cx:pt>
          <cx:pt idx="26">Mehrteilig</cx:pt>
        </cx:lvl>
      </cx:strDim>
      <cx:numDim type="val">
        <cx:f>Tabelle1!$B$2:$B$28</cx:f>
        <cx:lvl ptCount="27" formatCode="Standard">
          <cx:pt idx="0">18.449999999999999</cx:pt>
          <cx:pt idx="1">10.613</cx:pt>
          <cx:pt idx="2">26.288</cx:pt>
          <cx:pt idx="3">7.915</cx:pt>
          <cx:pt idx="4">0.317</cx:pt>
          <cx:pt idx="5">15.513999999999999</cx:pt>
          <cx:pt idx="6">2.9740000000000002</cx:pt>
          <cx:pt idx="7">-3.8029999999999999</cx:pt>
          <cx:pt idx="8">9.7509999999999994</cx:pt>
          <cx:pt idx="9">5.6079999999999997</cx:pt>
          <cx:pt idx="10">-1.837</cx:pt>
          <cx:pt idx="11">13.052</cx:pt>
          <cx:pt idx="12">-2.9889999999999999</cx:pt>
          <cx:pt idx="13">-13.369</cx:pt>
          <cx:pt idx="14">7.391</cx:pt>
          <cx:pt idx="15">6.8449999999999998</cx:pt>
          <cx:pt idx="16">-2.5049999999999999</cx:pt>
          <cx:pt idx="17">16.193999999999999</cx:pt>
          <cx:pt idx="18">-3.7440000000000002</cx:pt>
          <cx:pt idx="19">-12.054</cx:pt>
          <cx:pt idx="20">4.5659999999999998</cx:pt>
          <cx:pt idx="21">-0.27500000000000002</cx:pt>
          <cx:pt idx="22">-9.5909999999999993</cx:pt>
          <cx:pt idx="23">9.0410000000000004</cx:pt>
          <cx:pt idx="24">-2.1920000000000002</cx:pt>
          <cx:pt idx="25">-8.2929999999999993</cx:pt>
          <cx:pt idx="26">3.9089999999999998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 b="1"/>
            </a:pPr>
            <a:r>
              <a:rPr lang="de-DE" sz="1400" b="1" i="0" u="sng" strike="noStrike" baseline="0" dirty="0">
                <a:solidFill>
                  <a:schemeClr val="tx1"/>
                </a:solidFill>
                <a:latin typeface="Calibri"/>
              </a:rPr>
              <a:t>Einfluss Eigenschaften auf Beliebtheit</a:t>
            </a:r>
            <a:br>
              <a:rPr lang="de-DE" sz="1400" b="1" i="0" u="sng" strike="noStrike" baseline="0" dirty="0">
                <a:solidFill>
                  <a:schemeClr val="tx1"/>
                </a:solidFill>
                <a:latin typeface="Calibri"/>
              </a:rPr>
            </a:br>
            <a:r>
              <a:rPr lang="de-DE" sz="800" b="0" i="0" u="none" strike="noStrike" baseline="0" dirty="0">
                <a:solidFill>
                  <a:schemeClr val="tx1"/>
                </a:solidFill>
                <a:latin typeface="Calibri"/>
              </a:rPr>
              <a:t>(95%-Konfidenzintervall</a:t>
            </a:r>
            <a:r>
              <a:rPr lang="de-DE" sz="800" b="0" kern="12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2</a:t>
            </a:r>
            <a:r>
              <a:rPr lang="de-DE" sz="800" b="0" i="0" u="none" strike="noStrike" baseline="0" dirty="0">
                <a:solidFill>
                  <a:schemeClr val="tx1"/>
                </a:solidFill>
                <a:latin typeface="Calibri"/>
              </a:rPr>
              <a:t>)</a:t>
            </a:r>
            <a:endParaRPr lang="de-DE" sz="1400" b="0" i="0" u="none" strike="noStrike" baseline="0" dirty="0">
              <a:solidFill>
                <a:schemeClr val="tx1"/>
              </a:solidFill>
              <a:latin typeface="Calibri"/>
            </a:endParaRPr>
          </a:p>
        </cx:rich>
      </cx:tx>
    </cx:title>
    <cx:plotArea>
      <cx:plotAreaRegion>
        <cx:series layoutId="boxWhisker" uniqueId="{F58D3F16-DD77-4387-8F5E-16F4ECB7AF25}" formatIdx="0">
          <cx:tx>
            <cx:txData>
              <cx:f>Tabelle1!$B$1</cx:f>
              <cx:v>Koeffizient</cx:v>
            </cx:txData>
          </cx:tx>
          <cx:spPr>
            <a:ln>
              <a:noFill/>
            </a:ln>
          </cx:spPr>
          <cx:dataId val="0"/>
          <cx:layoutPr>
            <cx:visibility meanLine="0" meanMarker="0" nonoutliers="0" outliers="1"/>
            <cx:statistics quartileMethod="exclusive"/>
          </cx:layoutPr>
        </cx:series>
      </cx:plotAreaRegion>
      <cx:axis id="0">
        <cx:catScaling gapWidth="1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/>
            </a:pPr>
            <a:endParaRPr lang="de-DE" sz="8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/>
            </a:pPr>
            <a:endParaRPr lang="de-DE" sz="8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79F6F-2B24-4B79-AEFC-ABA055A32B8F}" type="datetimeFigureOut">
              <a:rPr lang="de-DE" smtClean="0"/>
              <a:t>13.07.2025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D7DE3-71C1-46FA-B4C8-42E27F029E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70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Bild von &lt;a href="https</a:t>
            </a:r>
            <a:r>
              <a:rPr lang="pt-B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://pixabay.com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/de/users/mariamza-6544182/?utm_source=link-attribution&amp;amp;utm_medium=referral&amp;amp;utm_campaign=image&amp;amp;utm_content=4167116"&gt;María Fernanda Pérez&lt;/a&gt; auf &lt;a href="https</a:t>
            </a:r>
            <a:r>
              <a:rPr lang="pt-B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://pixabay.com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/de/?utm_source=link-attribution&amp;amp;utm_medium=referral&amp;amp;utm_campaign=image&amp;amp;utm_content=4167116"&gt;Pixabay&lt;/a&gt;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Beispiele Verkaufsziele: </a:t>
            </a:r>
            <a:r>
              <a:rPr lang="de-DE" sz="1200" dirty="0"/>
              <a:t>Erhöhung Süßwarenumsatz? Erhöhung Umsatz generell? Erhöhung Umsatz Eigenmarken im Vergleich zu anderen Marken? Erhöhung Kunden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Messen: Auch über Lidl-Plus-App oder Kundenfeedback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Nuss: Datensatz Erdnuss und Mandel -&gt; lieber Mandel da weniger Allergien. Vegan testen? Ja! Aber nichts in den Daten dazu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9D7DE3-71C1-46FA-B4C8-42E27F029EE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9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9EB8D-DA49-695B-993A-3BFC41E9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BB411D-2585-7ACA-9DB1-68768F581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DEB1A4-77E3-8823-D789-5450FEC2E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278493-51ED-920C-ABB8-F752A8C56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dl – Wikipedia">
            <a:extLst>
              <a:ext uri="{FF2B5EF4-FFF2-40B4-BE49-F238E27FC236}">
                <a16:creationId xmlns:a16="http://schemas.microsoft.com/office/drawing/2014/main" id="{B8653409-EC43-471D-AA1C-F2239A157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43" y="311037"/>
            <a:ext cx="1139145" cy="11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341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312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dl – Wikipedia">
            <a:extLst>
              <a:ext uri="{FF2B5EF4-FFF2-40B4-BE49-F238E27FC236}">
                <a16:creationId xmlns:a16="http://schemas.microsoft.com/office/drawing/2014/main" id="{B8653409-EC43-471D-AA1C-F2239A157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43" y="311037"/>
            <a:ext cx="1139145" cy="11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61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Hier Platzhaltertext einfügen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Picture 2" descr="Lidl – Wikipedia">
            <a:extLst>
              <a:ext uri="{FF2B5EF4-FFF2-40B4-BE49-F238E27FC236}">
                <a16:creationId xmlns:a16="http://schemas.microsoft.com/office/drawing/2014/main" id="{F204309D-81BA-4375-9809-15A661AAF3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09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0" name="Picture 2" descr="Lidl – Wikipedia">
            <a:extLst>
              <a:ext uri="{FF2B5EF4-FFF2-40B4-BE49-F238E27FC236}">
                <a16:creationId xmlns:a16="http://schemas.microsoft.com/office/drawing/2014/main" id="{655DF535-33A8-4841-A971-D236A81426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6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Bildplatzhalt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pic>
        <p:nvPicPr>
          <p:cNvPr id="13" name="Picture 2" descr="Lidl – Wikipedia">
            <a:extLst>
              <a:ext uri="{FF2B5EF4-FFF2-40B4-BE49-F238E27FC236}">
                <a16:creationId xmlns:a16="http://schemas.microsoft.com/office/drawing/2014/main" id="{E38EA373-7E96-4B0E-9F90-398074B382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629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pic>
        <p:nvPicPr>
          <p:cNvPr id="25" name="Picture 2" descr="Lidl – Wikipedia">
            <a:extLst>
              <a:ext uri="{FF2B5EF4-FFF2-40B4-BE49-F238E27FC236}">
                <a16:creationId xmlns:a16="http://schemas.microsoft.com/office/drawing/2014/main" id="{2C23FF5C-6F57-4952-9994-5322F2836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42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accent2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01 einfügen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02 einfügen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pic>
        <p:nvPicPr>
          <p:cNvPr id="26" name="Picture 2" descr="Lidl – Wikipedia">
            <a:extLst>
              <a:ext uri="{FF2B5EF4-FFF2-40B4-BE49-F238E27FC236}">
                <a16:creationId xmlns:a16="http://schemas.microsoft.com/office/drawing/2014/main" id="{E5CD7B92-9BEF-4B72-B0A0-3ADA14124E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50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ihand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pic>
        <p:nvPicPr>
          <p:cNvPr id="17" name="Picture 2" descr="Lidl – Wikipedia">
            <a:extLst>
              <a:ext uri="{FF2B5EF4-FFF2-40B4-BE49-F238E27FC236}">
                <a16:creationId xmlns:a16="http://schemas.microsoft.com/office/drawing/2014/main" id="{6D33ECBF-4B67-408B-BC48-CBAFA4D631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622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ihand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7" name="Freihand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8" name="Freihand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pic>
        <p:nvPicPr>
          <p:cNvPr id="41" name="Picture 2" descr="Lidl – Wikipedia">
            <a:extLst>
              <a:ext uri="{FF2B5EF4-FFF2-40B4-BE49-F238E27FC236}">
                <a16:creationId xmlns:a16="http://schemas.microsoft.com/office/drawing/2014/main" id="{6A786485-1012-434C-9C5F-CDB3029D47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6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chö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pic>
        <p:nvPicPr>
          <p:cNvPr id="17" name="Grafik 16" descr="Umschlag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fik 17" descr="Netzwe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19" name="Picture 2" descr="Lidl – Wikipedia">
            <a:extLst>
              <a:ext uri="{FF2B5EF4-FFF2-40B4-BE49-F238E27FC236}">
                <a16:creationId xmlns:a16="http://schemas.microsoft.com/office/drawing/2014/main" id="{A5A610D7-B4EA-4BC0-A8A7-896F6D60F4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7" y="1280313"/>
            <a:ext cx="1139145" cy="11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683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Umschlag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fik 19" descr="Netzwe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Untertitel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17" name="Picture 2" descr="Lidl – Wikipedia">
            <a:extLst>
              <a:ext uri="{FF2B5EF4-FFF2-40B4-BE49-F238E27FC236}">
                <a16:creationId xmlns:a16="http://schemas.microsoft.com/office/drawing/2014/main" id="{49502E70-9127-47C4-8ADD-BE2A48F3FF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43" y="311037"/>
            <a:ext cx="1139145" cy="11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1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idl – Wikipedia">
            <a:extLst>
              <a:ext uri="{FF2B5EF4-FFF2-40B4-BE49-F238E27FC236}">
                <a16:creationId xmlns:a16="http://schemas.microsoft.com/office/drawing/2014/main" id="{6780C4E3-CA32-461C-9782-FA3548EF16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43" y="311037"/>
            <a:ext cx="1139145" cy="11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2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ihand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  <p:sp>
            <p:nvSpPr>
              <p:cNvPr id="20" name="Freihand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</p:grpSp>
      </p:grp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15" name="Picture 2" descr="Lidl – Wikipedia">
            <a:extLst>
              <a:ext uri="{FF2B5EF4-FFF2-40B4-BE49-F238E27FC236}">
                <a16:creationId xmlns:a16="http://schemas.microsoft.com/office/drawing/2014/main" id="{4C0E9963-05B7-46EE-BF88-0B59795574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59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ihand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5" name="Freihand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6" name="Freihand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17" name="Picture 2" descr="Lidl – Wikipedia">
            <a:extLst>
              <a:ext uri="{FF2B5EF4-FFF2-40B4-BE49-F238E27FC236}">
                <a16:creationId xmlns:a16="http://schemas.microsoft.com/office/drawing/2014/main" id="{7E07B963-DAE9-4066-AD02-C2D9AC5BF8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07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0" name="Freihand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4" name="Picture 2" descr="Lidl – Wikipedia">
            <a:extLst>
              <a:ext uri="{FF2B5EF4-FFF2-40B4-BE49-F238E27FC236}">
                <a16:creationId xmlns:a16="http://schemas.microsoft.com/office/drawing/2014/main" id="{F0D2DC32-B9D1-408B-805B-197EF87E4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885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ihand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4" name="Freihand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7" name="Picture 2" descr="Lidl – Wikipedia">
            <a:extLst>
              <a:ext uri="{FF2B5EF4-FFF2-40B4-BE49-F238E27FC236}">
                <a16:creationId xmlns:a16="http://schemas.microsoft.com/office/drawing/2014/main" id="{F3478BA9-25F3-48C2-831E-1A720007D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26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11" name="Picture 2" descr="Lidl – Wikipedia">
            <a:extLst>
              <a:ext uri="{FF2B5EF4-FFF2-40B4-BE49-F238E27FC236}">
                <a16:creationId xmlns:a16="http://schemas.microsoft.com/office/drawing/2014/main" id="{DC38B620-4DA4-4C36-B8A6-C8EF52C4D0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8" y="6260507"/>
            <a:ext cx="428941" cy="4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ihand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9447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F5B716E-F937-40F9-B6CA-96B3068BCF36}" type="datetime1">
              <a:rPr lang="de-DE" noProof="0" smtClean="0"/>
              <a:t>13.07.2025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7486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microsoft.com/office/2014/relationships/chartEx" Target="../charts/chartEx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jpe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de-DE" dirty="0">
                <a:latin typeface="+mn-lt"/>
              </a:rPr>
              <a:t>Fallstudie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de-DE" dirty="0"/>
              <a:t>Erweiterung des Süßwarensortiments (Eigenmarke)</a:t>
            </a:r>
          </a:p>
          <a:p>
            <a:r>
              <a:rPr lang="de-DE" dirty="0"/>
              <a:t>Management Summary</a:t>
            </a:r>
          </a:p>
          <a:p>
            <a:endParaRPr lang="de-DE" dirty="0"/>
          </a:p>
          <a:p>
            <a:r>
              <a:rPr lang="de-DE" dirty="0"/>
              <a:t>Chris-Gabriel Islam</a:t>
            </a:r>
            <a:br>
              <a:rPr lang="de-DE" dirty="0"/>
            </a:br>
            <a:r>
              <a:rPr lang="de-DE" dirty="0"/>
              <a:t>15.07.2025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1E05E77-A72A-4522-B794-FDF8231AF6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Picture 8" descr="https://lh4.googleusercontent.com/cr8FLR9_9L8HFieOQ8_Udtr7cYWtdTnbERj6zRO-ibFfWcqZHMzX2rUPCtA6QeJAS1TVi5BZ2vAUPOCScGWIEGAtIKvO05qbnnZfM3yeZdq3WLmVXFApoCjIB0RXX1YHDOjJtwhZApg">
            <a:extLst>
              <a:ext uri="{FF2B5EF4-FFF2-40B4-BE49-F238E27FC236}">
                <a16:creationId xmlns:a16="http://schemas.microsoft.com/office/drawing/2014/main" id="{B3A08640-017E-498A-8E79-E95A4F176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3" r="48408" b="12012"/>
          <a:stretch/>
        </p:blipFill>
        <p:spPr bwMode="auto">
          <a:xfrm>
            <a:off x="704851" y="728544"/>
            <a:ext cx="5305662" cy="5305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D479B-D777-9635-916C-37EAE982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187676-5A62-E6B8-85CC-A109315C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59CCD7-60A5-9B3C-1A1B-0FAC9F3498CE}"/>
              </a:ext>
            </a:extLst>
          </p:cNvPr>
          <p:cNvSpPr/>
          <p:nvPr/>
        </p:nvSpPr>
        <p:spPr>
          <a:xfrm>
            <a:off x="9410929" y="641105"/>
            <a:ext cx="2370762" cy="5468501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400" b="1" u="sng" dirty="0"/>
          </a:p>
          <a:p>
            <a:pPr algn="ctr"/>
            <a:endParaRPr lang="de-DE" sz="1400" b="1" u="sng" dirty="0"/>
          </a:p>
          <a:p>
            <a:pPr algn="ctr"/>
            <a:endParaRPr lang="de-DE" sz="1400" b="1" u="sng" dirty="0"/>
          </a:p>
          <a:p>
            <a:pPr algn="ctr"/>
            <a:endParaRPr lang="de-DE" sz="1400" b="1" u="sng" dirty="0"/>
          </a:p>
          <a:p>
            <a:pPr algn="ctr"/>
            <a:endParaRPr lang="de-DE" sz="1400" b="1" u="sng" dirty="0"/>
          </a:p>
          <a:p>
            <a:pPr algn="ctr"/>
            <a:r>
              <a:rPr lang="de-DE" sz="1400" b="1" u="sng" dirty="0"/>
              <a:t>Zeitplan</a:t>
            </a:r>
          </a:p>
          <a:p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Produktentwicklung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Festlegen von Benchmark-Süßigkeiten und Verkaufszielen 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Messen von KPIs</a:t>
            </a:r>
            <a:r>
              <a:rPr lang="de-DE" sz="1400" baseline="30000" dirty="0"/>
              <a:t>3</a:t>
            </a:r>
            <a:r>
              <a:rPr lang="de-DE" sz="1400" dirty="0"/>
              <a:t> in sämtlichen Filialen über einen Monat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Einführen der neuen Süßigkeit in 50 Testfilialen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Weiteres Messen der KPIs über einen Monat</a:t>
            </a:r>
          </a:p>
          <a:p>
            <a:pPr marL="342900" indent="-342900">
              <a:buFont typeface="+mj-lt"/>
              <a:buAutoNum type="arabicPeriod"/>
            </a:pPr>
            <a:endParaRPr lang="de-DE" sz="1400" dirty="0"/>
          </a:p>
          <a:p>
            <a:pPr marL="342900" indent="-342900">
              <a:buFont typeface="+mj-lt"/>
              <a:buAutoNum type="arabicPeriod"/>
            </a:pPr>
            <a:r>
              <a:rPr lang="de-DE" sz="1400" dirty="0"/>
              <a:t>Statistische Analyse der Wirksamkeit</a:t>
            </a:r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DB952-E7E0-64EC-E261-5074D2C11533}"/>
              </a:ext>
            </a:extLst>
          </p:cNvPr>
          <p:cNvSpPr txBox="1"/>
          <p:nvPr/>
        </p:nvSpPr>
        <p:spPr>
          <a:xfrm>
            <a:off x="151819" y="133961"/>
            <a:ext cx="3812908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2400" b="1" dirty="0"/>
              <a:t>MANAGEMENT SUMMARY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14644E7-F765-472F-911A-65874C685718}"/>
              </a:ext>
            </a:extLst>
          </p:cNvPr>
          <p:cNvSpPr/>
          <p:nvPr/>
        </p:nvSpPr>
        <p:spPr>
          <a:xfrm>
            <a:off x="228600" y="641105"/>
            <a:ext cx="9001124" cy="5713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Einführung einer neuen Süßigkeit unter der Lidl-Eigenmarke mit möglichst hoher Beliebtheit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Auswahl der Eigenschaften basierend auf Marktforschungsdaten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DD37A0C-913F-C5A4-4529-0EADD036FF90}"/>
              </a:ext>
            </a:extLst>
          </p:cNvPr>
          <p:cNvSpPr/>
          <p:nvPr/>
        </p:nvSpPr>
        <p:spPr>
          <a:xfrm>
            <a:off x="228600" y="1359351"/>
            <a:ext cx="4410000" cy="13111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de-DE" sz="1400" b="1" u="sng" dirty="0"/>
              <a:t>Marktforschungsdaten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8.371 Befragte und 83 Produkte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rd. 269.000 Vergleiche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9 Eigenschaften sowie Zuckergehalt, Preis, Hersteller, Beliebtheit (22-84 %)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E32BCA-D561-DB58-51C0-A2E6D37F8D99}"/>
              </a:ext>
            </a:extLst>
          </p:cNvPr>
          <p:cNvSpPr/>
          <p:nvPr/>
        </p:nvSpPr>
        <p:spPr>
          <a:xfrm>
            <a:off x="4819804" y="1359351"/>
            <a:ext cx="4409920" cy="13111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de-DE" sz="1400" b="1" u="sng" dirty="0"/>
              <a:t>Methode</a:t>
            </a:r>
          </a:p>
          <a:p>
            <a:pPr lvl="2"/>
            <a:r>
              <a:rPr lang="de-DE" sz="1400" dirty="0"/>
              <a:t>Bestimmung der Effektstärke einzelner Eigenschaften auf die Beliebtheit mittels Regressionsanalyse</a:t>
            </a:r>
            <a:r>
              <a:rPr lang="de-DE" sz="1400" baseline="30000" dirty="0"/>
              <a:t>1</a:t>
            </a:r>
          </a:p>
          <a:p>
            <a:pPr lvl="2"/>
            <a:r>
              <a:rPr lang="de-DE" sz="1400" dirty="0"/>
              <a:t>Annahme: Unabhängigkeit der Eigenschaften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2C63FB0-329F-53E6-4CAB-AA2310AD4B98}"/>
              </a:ext>
            </a:extLst>
          </p:cNvPr>
          <p:cNvSpPr/>
          <p:nvPr/>
        </p:nvSpPr>
        <p:spPr>
          <a:xfrm>
            <a:off x="228600" y="4469968"/>
            <a:ext cx="9015084" cy="16357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0000" numCol="2" rtlCol="0" anchor="ctr">
            <a:noAutofit/>
          </a:bodyPr>
          <a:lstStyle/>
          <a:p>
            <a:pPr algn="ctr"/>
            <a:r>
              <a:rPr lang="de-DE" sz="1400" b="1" u="sng" dirty="0"/>
              <a:t>Option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Kopieren des Marktsiegers „</a:t>
            </a:r>
            <a:r>
              <a:rPr lang="de-DE" sz="1400" dirty="0" err="1"/>
              <a:t>Reese‘s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Peanut Butter Cup“ unter eigener Marke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Aktuelle Beliebtheit: 84 %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Eigenschaften: Schokolade, Nuss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Preis und Zuckergehalt Mittelklasse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Prognose: 48-69 % Beliebtheit</a:t>
            </a:r>
          </a:p>
          <a:p>
            <a:endParaRPr lang="de-DE" sz="1400" dirty="0"/>
          </a:p>
          <a:p>
            <a:pPr algn="ctr"/>
            <a:r>
              <a:rPr lang="de-DE" sz="1400" b="1" u="sng" dirty="0"/>
              <a:t>Option 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Kreieren einer neuen Süßigkeit mit einflussreichsten Eigenschaften (max. 4)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Eigenschaften: Schokolade, Nuss, Frucht, Keksartig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Preis und Zuckergehalt Mittelklasse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Prognose: 55-87 % Beliebtheit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0C42AA6-3EAB-D619-8202-85013742A588}"/>
              </a:ext>
            </a:extLst>
          </p:cNvPr>
          <p:cNvSpPr/>
          <p:nvPr/>
        </p:nvSpPr>
        <p:spPr>
          <a:xfrm>
            <a:off x="231019" y="2814908"/>
            <a:ext cx="4396041" cy="15093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5F6560-B9C4-F977-CDBD-A97DA6140059}"/>
              </a:ext>
            </a:extLst>
          </p:cNvPr>
          <p:cNvSpPr/>
          <p:nvPr/>
        </p:nvSpPr>
        <p:spPr>
          <a:xfrm>
            <a:off x="4808265" y="2814907"/>
            <a:ext cx="4409920" cy="15093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de-DE" sz="1400" b="1" u="sng" dirty="0"/>
              <a:t>Limitationen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Marktforschungsdaten decken nur geringen Teil des Marktes und auch nicht sämtliche Kombinationen ab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400" dirty="0"/>
              <a:t>Effekt der Eigenmarke von Lidl aufgrund fehlender Daten nicht eindeutig messbar</a:t>
            </a:r>
          </a:p>
        </p:txBody>
      </p:sp>
      <p:pic>
        <p:nvPicPr>
          <p:cNvPr id="13" name="Picture 2" descr="Generated image">
            <a:extLst>
              <a:ext uri="{FF2B5EF4-FFF2-40B4-BE49-F238E27FC236}">
                <a16:creationId xmlns:a16="http://schemas.microsoft.com/office/drawing/2014/main" id="{FCCC3D92-6A36-26EC-EA70-B97A1E29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812" y="4757937"/>
            <a:ext cx="706535" cy="1059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4" descr="Vegan Reese's Peanut Butter Cups">
            <a:extLst>
              <a:ext uri="{FF2B5EF4-FFF2-40B4-BE49-F238E27FC236}">
                <a16:creationId xmlns:a16="http://schemas.microsoft.com/office/drawing/2014/main" id="{E1EABB27-5703-1FEA-E715-C634D813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6" y="4760126"/>
            <a:ext cx="887207" cy="887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Grafik 14" descr="Volltreffer mit einfarbiger Füllung">
            <a:extLst>
              <a:ext uri="{FF2B5EF4-FFF2-40B4-BE49-F238E27FC236}">
                <a16:creationId xmlns:a16="http://schemas.microsoft.com/office/drawing/2014/main" id="{F21819FC-704D-40A7-7A05-722D93955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62" y="673976"/>
            <a:ext cx="517096" cy="517096"/>
          </a:xfrm>
          <a:prstGeom prst="rect">
            <a:avLst/>
          </a:prstGeom>
        </p:spPr>
      </p:pic>
      <p:pic>
        <p:nvPicPr>
          <p:cNvPr id="16" name="Grafik 15" descr="Mathematik mit einfarbiger Füllung">
            <a:extLst>
              <a:ext uri="{FF2B5EF4-FFF2-40B4-BE49-F238E27FC236}">
                <a16:creationId xmlns:a16="http://schemas.microsoft.com/office/drawing/2014/main" id="{81562A70-2EC3-459F-7479-EF4BCE20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4956" y="1643067"/>
            <a:ext cx="714799" cy="714799"/>
          </a:xfrm>
          <a:prstGeom prst="rect">
            <a:avLst/>
          </a:prstGeom>
        </p:spPr>
      </p:pic>
      <p:pic>
        <p:nvPicPr>
          <p:cNvPr id="17" name="Grafik 16" descr="Ordnersuche mit einfarbiger Füllung">
            <a:extLst>
              <a:ext uri="{FF2B5EF4-FFF2-40B4-BE49-F238E27FC236}">
                <a16:creationId xmlns:a16="http://schemas.microsoft.com/office/drawing/2014/main" id="{063F747A-CF80-2192-2682-30F2FC882E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873" y="1678787"/>
            <a:ext cx="741497" cy="741497"/>
          </a:xfrm>
          <a:prstGeom prst="rect">
            <a:avLst/>
          </a:prstGeom>
        </p:spPr>
      </p:pic>
      <p:pic>
        <p:nvPicPr>
          <p:cNvPr id="18" name="Grafik 17" descr="Warnung mit einfarbiger Füllung">
            <a:extLst>
              <a:ext uri="{FF2B5EF4-FFF2-40B4-BE49-F238E27FC236}">
                <a16:creationId xmlns:a16="http://schemas.microsoft.com/office/drawing/2014/main" id="{FACE094A-87E5-6D89-47E1-6495905F1D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95065" y="3145526"/>
            <a:ext cx="580018" cy="58001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F55E8D-BE20-621B-7D0B-03FB39725C11}"/>
              </a:ext>
            </a:extLst>
          </p:cNvPr>
          <p:cNvSpPr txBox="1"/>
          <p:nvPr/>
        </p:nvSpPr>
        <p:spPr>
          <a:xfrm>
            <a:off x="1039370" y="6225244"/>
            <a:ext cx="448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aseline="30000" dirty="0"/>
              <a:t>1</a:t>
            </a:r>
            <a:r>
              <a:rPr lang="de-DE" sz="800" dirty="0"/>
              <a:t> Statistisches Modell zur Schätzung von Einflussfaktoren auf Zielgröße</a:t>
            </a:r>
          </a:p>
          <a:p>
            <a:r>
              <a:rPr lang="de-DE" sz="800" baseline="30000" dirty="0"/>
              <a:t>2</a:t>
            </a:r>
            <a:r>
              <a:rPr lang="de-DE" sz="800" dirty="0"/>
              <a:t> Bereich, in dem der wahre Wert unter gegebenen Annahmen in 95 % der Fälle liegt</a:t>
            </a:r>
          </a:p>
          <a:p>
            <a:r>
              <a:rPr lang="de-DE" sz="800" baseline="30000" dirty="0"/>
              <a:t>3</a:t>
            </a:r>
            <a:r>
              <a:rPr lang="de-DE" sz="800" dirty="0"/>
              <a:t> Key Performance </a:t>
            </a:r>
            <a:r>
              <a:rPr lang="de-DE" sz="800" dirty="0" err="1"/>
              <a:t>Indicators</a:t>
            </a:r>
            <a:r>
              <a:rPr lang="de-DE" sz="800" dirty="0"/>
              <a:t>, z.B. Gesamtumsatz pro Einkauf</a:t>
            </a:r>
          </a:p>
        </p:txBody>
      </p:sp>
      <p:pic>
        <p:nvPicPr>
          <p:cNvPr id="20" name="Grafik 19" descr="Prüfliste mit einfarbiger Füllung">
            <a:extLst>
              <a:ext uri="{FF2B5EF4-FFF2-40B4-BE49-F238E27FC236}">
                <a16:creationId xmlns:a16="http://schemas.microsoft.com/office/drawing/2014/main" id="{5D58EB17-4F9D-02E5-7E4C-69177EEB9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58163" y="748394"/>
            <a:ext cx="651065" cy="651065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5" name="Diagramm 24">
                <a:extLst>
                  <a:ext uri="{FF2B5EF4-FFF2-40B4-BE49-F238E27FC236}">
                    <a16:creationId xmlns:a16="http://schemas.microsoft.com/office/drawing/2014/main" id="{0EBB21B5-A221-CBAE-C970-DC2D76F008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08875861"/>
                  </p:ext>
                </p:extLst>
              </p:nvPr>
            </p:nvGraphicFramePr>
            <p:xfrm>
              <a:off x="286333" y="2734298"/>
              <a:ext cx="4231265" cy="16357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6"/>
              </a:graphicData>
            </a:graphic>
          </p:graphicFrame>
        </mc:Choice>
        <mc:Fallback>
          <p:pic>
            <p:nvPicPr>
              <p:cNvPr id="25" name="Diagramm 24">
                <a:extLst>
                  <a:ext uri="{FF2B5EF4-FFF2-40B4-BE49-F238E27FC236}">
                    <a16:creationId xmlns:a16="http://schemas.microsoft.com/office/drawing/2014/main" id="{0EBB21B5-A221-CBAE-C970-DC2D76F008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6333" y="2734298"/>
                <a:ext cx="4231265" cy="16357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9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/>
              <a:t>Chrisgabriel.islam</a:t>
            </a:r>
            <a:r>
              <a:rPr lang="de-DE" err="1"/>
              <a:t>@</a:t>
            </a:r>
            <a:r>
              <a:rPr lang="de-DE"/>
              <a:t>Gmail.com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irazall.de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464075" cy="921807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pic>
        <p:nvPicPr>
          <p:cNvPr id="9" name="Bildplatzhalter 8" descr="Ein Bild, das Text, draußen, Fahrzeug, Landfahrzeug enthält.&#10;&#10;KI-generierte Inhalte können fehlerhaft sein.">
            <a:extLst>
              <a:ext uri="{FF2B5EF4-FFF2-40B4-BE49-F238E27FC236}">
                <a16:creationId xmlns:a16="http://schemas.microsoft.com/office/drawing/2014/main" id="{DD67F4BE-74CC-941E-EB9A-48E723D60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A0447-A2FC-5489-CB23-3C4D151E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draußen, Fahrzeug, Baum, Landfahrzeug enthält.&#10;&#10;KI-generierte Inhalte können fehlerhaft sein.">
            <a:extLst>
              <a:ext uri="{FF2B5EF4-FFF2-40B4-BE49-F238E27FC236}">
                <a16:creationId xmlns:a16="http://schemas.microsoft.com/office/drawing/2014/main" id="{317AE5E5-65AE-A702-558F-DE299ED251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337" r="12337"/>
          <a:stretch>
            <a:fillRect/>
          </a:stretch>
        </p:blipFill>
        <p:spPr/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9EC0E916-7BCE-B6C4-6616-E7ADA8AA3E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/>
              <a:t>Chrisgabriel.islam</a:t>
            </a:r>
            <a:r>
              <a:rPr lang="de-DE" err="1"/>
              <a:t>@</a:t>
            </a:r>
            <a:r>
              <a:rPr lang="de-DE"/>
              <a:t>Gmail.com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61E218-4F72-A749-986B-CEDCAE3F2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irazall.de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4ADCF79-A0AA-1AE1-0F92-0155DCD9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464075" cy="921807"/>
          </a:xfrm>
        </p:spPr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50026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Design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95_TF34076243" id="{08700077-069E-4FC7-9803-E0E8FFC68286}" vid="{D3EE604E-3FB4-4B44-A42C-EEFA81C76CB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430</Words>
  <Application>Microsoft Office PowerPoint</Application>
  <PresentationFormat>Breitbild</PresentationFormat>
  <Paragraphs>67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Corbel</vt:lpstr>
      <vt:lpstr>Office</vt:lpstr>
      <vt:lpstr>Office-Design</vt:lpstr>
      <vt:lpstr>Fallstudie</vt:lpstr>
      <vt:lpstr>PowerPoint-Präsentation</vt:lpstr>
      <vt:lpstr>Vielen Dank!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Islam, Chris-Gabriel</dc:creator>
  <cp:lastModifiedBy>Islam, Chris-Gabriel</cp:lastModifiedBy>
  <cp:revision>70</cp:revision>
  <dcterms:created xsi:type="dcterms:W3CDTF">2025-07-12T10:18:08Z</dcterms:created>
  <dcterms:modified xsi:type="dcterms:W3CDTF">2025-07-13T23:51:26Z</dcterms:modified>
</cp:coreProperties>
</file>